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ti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2"/>
  </p:notesMasterIdLst>
  <p:sldIdLst>
    <p:sldId id="256" r:id="rId2"/>
    <p:sldId id="258" r:id="rId3"/>
    <p:sldId id="257" r:id="rId4"/>
    <p:sldId id="270" r:id="rId5"/>
    <p:sldId id="269" r:id="rId6"/>
    <p:sldId id="265" r:id="rId7"/>
    <p:sldId id="259" r:id="rId8"/>
    <p:sldId id="261" r:id="rId9"/>
    <p:sldId id="262" r:id="rId10"/>
    <p:sldId id="272" r:id="rId1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5CBE0"/>
    <a:srgbClr val="6996BF"/>
    <a:srgbClr val="83A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734" autoAdjust="0"/>
    <p:restoredTop sz="94660"/>
  </p:normalViewPr>
  <p:slideViewPr>
    <p:cSldViewPr snapToGrid="0">
      <p:cViewPr varScale="1">
        <p:scale>
          <a:sx n="87" d="100"/>
          <a:sy n="87" d="100"/>
        </p:scale>
        <p:origin x="1373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04A92A1-9558-47AA-9A8D-83495CFA81A5}" type="datetimeFigureOut">
              <a:rPr lang="en-US" smtClean="0"/>
              <a:t>2/8/2017</a:t>
            </a:fld>
            <a:endParaRPr lang="en-US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E85DEE2-7B6A-4FBF-9CA0-71BDB34EEC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57904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Obrázek 1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65"/>
            <a:ext cx="9144000" cy="685546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5538" y="266018"/>
            <a:ext cx="1462755" cy="1166249"/>
          </a:xfrm>
          <a:prstGeom prst="rect">
            <a:avLst/>
          </a:prstGeom>
        </p:spPr>
      </p:pic>
      <p:pic>
        <p:nvPicPr>
          <p:cNvPr id="10" name="Picture 2" descr="https://upload.wikimedia.org/wikipedia/en/thumb/8/84/European_Commission.svg/800px-European_Commission.svg.png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51473" y="6151905"/>
            <a:ext cx="819964" cy="6162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10"/>
          <p:cNvSpPr/>
          <p:nvPr userDrawn="1"/>
        </p:nvSpPr>
        <p:spPr>
          <a:xfrm>
            <a:off x="4470073" y="6332042"/>
            <a:ext cx="3581400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9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This project</a:t>
            </a:r>
            <a:r>
              <a:rPr lang="cs-CZ" sz="9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 has received funding from</a:t>
            </a:r>
            <a:r>
              <a:rPr lang="en-US" sz="9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 European</a:t>
            </a:r>
            <a:r>
              <a:rPr lang="cs-CZ" sz="9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 Union‘s Horizon H2020 research and innovation programme </a:t>
            </a:r>
            <a:br>
              <a:rPr lang="cs-CZ" sz="9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</a:br>
            <a:r>
              <a:rPr lang="cs-CZ" sz="9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under grant agreement No. </a:t>
            </a:r>
            <a:r>
              <a:rPr lang="cs-CZ" sz="900">
                <a:solidFill>
                  <a:schemeClr val="tx1">
                    <a:lumMod val="65000"/>
                    <a:lumOff val="35000"/>
                  </a:schemeClr>
                </a:solidFill>
              </a:rPr>
              <a:t>723868.</a:t>
            </a:r>
            <a:endParaRPr lang="en-US" sz="900" kern="1200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" name="Title 1"/>
          <p:cNvSpPr txBox="1">
            <a:spLocks/>
          </p:cNvSpPr>
          <p:nvPr userDrawn="1"/>
        </p:nvSpPr>
        <p:spPr>
          <a:xfrm>
            <a:off x="753212" y="211005"/>
            <a:ext cx="6503377" cy="114005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1400" b="1">
                <a:solidFill>
                  <a:schemeClr val="accent1">
                    <a:lumMod val="50000"/>
                  </a:schemeClr>
                </a:solidFill>
                <a:latin typeface="+mn-lt"/>
              </a:rPr>
              <a:t>Development of innovative lightweight and highly insulating energy efficient components and associated enabling materials for </a:t>
            </a:r>
            <a:br>
              <a:rPr lang="cs-CZ" sz="1400" b="1">
                <a:solidFill>
                  <a:schemeClr val="accent1">
                    <a:lumMod val="50000"/>
                  </a:schemeClr>
                </a:solidFill>
                <a:latin typeface="+mn-lt"/>
              </a:rPr>
            </a:br>
            <a:r>
              <a:rPr lang="en-US" sz="1400" b="1">
                <a:solidFill>
                  <a:schemeClr val="accent1">
                    <a:lumMod val="50000"/>
                  </a:schemeClr>
                </a:solidFill>
                <a:latin typeface="+mn-lt"/>
              </a:rPr>
              <a:t>cost-effective retrofitting and new </a:t>
            </a:r>
            <a:endParaRPr lang="cs-CZ" sz="1400" b="1">
              <a:solidFill>
                <a:schemeClr val="accent1">
                  <a:lumMod val="50000"/>
                </a:schemeClr>
              </a:solidFill>
              <a:latin typeface="+mn-lt"/>
            </a:endParaRPr>
          </a:p>
          <a:p>
            <a:pPr algn="r"/>
            <a:r>
              <a:rPr lang="cs-CZ" sz="1400" b="1">
                <a:solidFill>
                  <a:schemeClr val="accent1">
                    <a:lumMod val="50000"/>
                  </a:schemeClr>
                </a:solidFill>
                <a:latin typeface="+mn-lt"/>
              </a:rPr>
              <a:t>c</a:t>
            </a:r>
            <a:r>
              <a:rPr lang="en-US" sz="1400" b="1">
                <a:solidFill>
                  <a:schemeClr val="accent1">
                    <a:lumMod val="50000"/>
                  </a:schemeClr>
                </a:solidFill>
                <a:latin typeface="+mn-lt"/>
              </a:rPr>
              <a:t>onstruction</a:t>
            </a:r>
            <a:r>
              <a:rPr lang="cs-CZ" sz="1400" b="1">
                <a:solidFill>
                  <a:schemeClr val="accent1">
                    <a:lumMod val="50000"/>
                  </a:schemeClr>
                </a:solidFill>
                <a:latin typeface="+mn-lt"/>
              </a:rPr>
              <a:t> </a:t>
            </a:r>
            <a:r>
              <a:rPr lang="en-US" sz="1400" b="1">
                <a:solidFill>
                  <a:schemeClr val="accent1">
                    <a:lumMod val="50000"/>
                  </a:schemeClr>
                </a:solidFill>
                <a:latin typeface="+mn-lt"/>
              </a:rPr>
              <a:t>of curtain </a:t>
            </a:r>
            <a:endParaRPr lang="cs-CZ" sz="1400" b="1">
              <a:solidFill>
                <a:schemeClr val="accent1">
                  <a:lumMod val="50000"/>
                </a:schemeClr>
              </a:solidFill>
              <a:latin typeface="+mn-lt"/>
            </a:endParaRPr>
          </a:p>
          <a:p>
            <a:pPr algn="r"/>
            <a:r>
              <a:rPr lang="en-US" sz="1400" b="1">
                <a:solidFill>
                  <a:schemeClr val="accent1">
                    <a:lumMod val="50000"/>
                  </a:schemeClr>
                </a:solidFill>
                <a:latin typeface="+mn-lt"/>
              </a:rPr>
              <a:t>wall facades.</a:t>
            </a:r>
            <a:endParaRPr lang="en-GB" sz="1400" b="1" i="1" noProof="0" dirty="0">
              <a:solidFill>
                <a:schemeClr val="accent1">
                  <a:lumMod val="50000"/>
                </a:schemeClr>
              </a:solidFill>
              <a:effectLst/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3001632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Obrázek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20044"/>
            <a:ext cx="9144000" cy="1306285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17158"/>
            <a:ext cx="7886700" cy="435133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479439"/>
            <a:ext cx="2057400" cy="365125"/>
          </a:xfrm>
        </p:spPr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386B3F12-E545-441C-9BF6-35ECD47EAA6B}" type="datetime3">
              <a:rPr lang="en-US" smtClean="0"/>
              <a:t>8 February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488233"/>
            <a:ext cx="3086100" cy="365125"/>
          </a:xfrm>
        </p:spPr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cs-CZ"/>
              <a:t>- www.eensulate.eu -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488231"/>
            <a:ext cx="2057400" cy="365125"/>
          </a:xfrm>
        </p:spPr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C16FB9BD-F964-43ED-A663-015400ED85D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Obrázek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0" y="0"/>
            <a:ext cx="9144000" cy="1556238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7122" y="159742"/>
            <a:ext cx="1228873" cy="97977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7584"/>
            <a:ext cx="7886700" cy="1325563"/>
          </a:xfrm>
        </p:spPr>
        <p:txBody>
          <a:bodyPr/>
          <a:lstStyle>
            <a:lvl1pPr>
              <a:defRPr lang="en-GB" sz="4600" b="1" smtClean="0">
                <a:solidFill>
                  <a:schemeClr val="accent1">
                    <a:lumMod val="50000"/>
                  </a:schemeClr>
                </a:solidFill>
                <a:latin typeface="+mn-lt"/>
              </a:defRPr>
            </a:lvl1pPr>
          </a:lstStyle>
          <a:p>
            <a:r>
              <a:rPr lang="cs-CZ" sz="4400" b="1">
                <a:solidFill>
                  <a:schemeClr val="accent1">
                    <a:lumMod val="50000"/>
                  </a:schemeClr>
                </a:solidFill>
                <a:latin typeface="+mn-lt"/>
              </a:rPr>
              <a:t>TITLE TEXT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00146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Obrázek 1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552772"/>
            <a:ext cx="9144000" cy="1306285"/>
          </a:xfrm>
          <a:prstGeom prst="rect">
            <a:avLst/>
          </a:prstGeom>
        </p:spPr>
      </p:pic>
      <p:pic>
        <p:nvPicPr>
          <p:cNvPr id="8" name="Obrázek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818"/>
            <a:ext cx="9144000" cy="2569218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4430" y="538579"/>
            <a:ext cx="1433448" cy="1142883"/>
          </a:xfrm>
          <a:prstGeom prst="rect">
            <a:avLst/>
          </a:prstGeom>
        </p:spPr>
      </p:pic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7584"/>
            <a:ext cx="7886700" cy="1325563"/>
          </a:xfrm>
        </p:spPr>
        <p:txBody>
          <a:bodyPr/>
          <a:lstStyle>
            <a:lvl1pPr>
              <a:defRPr lang="en-GB" sz="4600" b="1" smtClean="0">
                <a:solidFill>
                  <a:schemeClr val="accent1">
                    <a:lumMod val="50000"/>
                  </a:schemeClr>
                </a:solidFill>
                <a:latin typeface="+mn-lt"/>
              </a:defRPr>
            </a:lvl1pPr>
          </a:lstStyle>
          <a:p>
            <a:r>
              <a:rPr lang="cs-CZ" sz="4400" b="1">
                <a:solidFill>
                  <a:schemeClr val="accent1">
                    <a:lumMod val="50000"/>
                  </a:schemeClr>
                </a:solidFill>
                <a:latin typeface="+mn-lt"/>
              </a:rPr>
              <a:t>TITLE TEXT</a:t>
            </a:r>
            <a:endParaRPr lang="en-US" dirty="0"/>
          </a:p>
        </p:txBody>
      </p:sp>
      <p:pic>
        <p:nvPicPr>
          <p:cNvPr id="14" name="Picture 2" descr="https://upload.wikimedia.org/wikipedia/en/thumb/8/84/European_Commission.svg/800px-European_Commission.svg.png"/>
          <p:cNvPicPr>
            <a:picLocks noChangeAspect="1" noChangeArrowheads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6012313"/>
            <a:ext cx="902677" cy="678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Rectangle 10"/>
          <p:cNvSpPr/>
          <p:nvPr userDrawn="1"/>
        </p:nvSpPr>
        <p:spPr>
          <a:xfrm>
            <a:off x="4157134" y="6109456"/>
            <a:ext cx="3581400" cy="6038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108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This project</a:t>
            </a:r>
            <a:r>
              <a:rPr lang="cs-CZ" sz="1108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 has received funding from</a:t>
            </a:r>
            <a:r>
              <a:rPr lang="en-US" sz="1108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 European</a:t>
            </a:r>
            <a:r>
              <a:rPr lang="cs-CZ" sz="1108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 Union‘s Horizon H2020 research and innovation programme </a:t>
            </a:r>
            <a:br>
              <a:rPr lang="cs-CZ" sz="1108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</a:br>
            <a:r>
              <a:rPr lang="cs-CZ" sz="1108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under grant agreement No. </a:t>
            </a:r>
            <a:r>
              <a:rPr lang="cs-CZ" sz="1100">
                <a:solidFill>
                  <a:schemeClr val="tx1">
                    <a:lumMod val="65000"/>
                    <a:lumOff val="35000"/>
                  </a:schemeClr>
                </a:solidFill>
              </a:rPr>
              <a:t>723868.</a:t>
            </a:r>
            <a:endParaRPr lang="en-US" sz="1108" kern="1200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251259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Obrázek 1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7" y="1265"/>
            <a:ext cx="9140625" cy="685546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5538" y="266018"/>
            <a:ext cx="1462755" cy="1166249"/>
          </a:xfrm>
          <a:prstGeom prst="rect">
            <a:avLst/>
          </a:prstGeom>
        </p:spPr>
      </p:pic>
      <p:pic>
        <p:nvPicPr>
          <p:cNvPr id="10" name="Picture 2" descr="https://upload.wikimedia.org/wikipedia/en/thumb/8/84/European_Commission.svg/800px-European_Commission.svg.png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51473" y="6151905"/>
            <a:ext cx="819964" cy="6162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10"/>
          <p:cNvSpPr/>
          <p:nvPr userDrawn="1"/>
        </p:nvSpPr>
        <p:spPr>
          <a:xfrm>
            <a:off x="4470073" y="6332042"/>
            <a:ext cx="3581400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9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This project</a:t>
            </a:r>
            <a:r>
              <a:rPr lang="cs-CZ" sz="9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 has received funding from</a:t>
            </a:r>
            <a:r>
              <a:rPr lang="en-US" sz="9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 European</a:t>
            </a:r>
            <a:r>
              <a:rPr lang="cs-CZ" sz="9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 Union‘s Horizon H2020 research and innovation programme </a:t>
            </a:r>
            <a:br>
              <a:rPr lang="cs-CZ" sz="9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</a:br>
            <a:r>
              <a:rPr lang="cs-CZ" sz="9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under grant agreement No. </a:t>
            </a:r>
            <a:r>
              <a:rPr lang="cs-CZ" sz="900">
                <a:solidFill>
                  <a:schemeClr val="tx1">
                    <a:lumMod val="65000"/>
                    <a:lumOff val="35000"/>
                  </a:schemeClr>
                </a:solidFill>
              </a:rPr>
              <a:t>723868.</a:t>
            </a:r>
            <a:endParaRPr lang="en-US" sz="900" kern="1200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" name="Title 1"/>
          <p:cNvSpPr txBox="1">
            <a:spLocks/>
          </p:cNvSpPr>
          <p:nvPr userDrawn="1"/>
        </p:nvSpPr>
        <p:spPr>
          <a:xfrm>
            <a:off x="753212" y="211005"/>
            <a:ext cx="6503377" cy="114005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1400" b="1">
                <a:solidFill>
                  <a:schemeClr val="accent1">
                    <a:lumMod val="50000"/>
                  </a:schemeClr>
                </a:solidFill>
                <a:latin typeface="+mn-lt"/>
              </a:rPr>
              <a:t>Development of innovative lightweight and highly insulating energy efficient components and associated enabling materials for </a:t>
            </a:r>
            <a:br>
              <a:rPr lang="cs-CZ" sz="1400" b="1">
                <a:solidFill>
                  <a:schemeClr val="accent1">
                    <a:lumMod val="50000"/>
                  </a:schemeClr>
                </a:solidFill>
                <a:latin typeface="+mn-lt"/>
              </a:rPr>
            </a:br>
            <a:r>
              <a:rPr lang="en-US" sz="1400" b="1">
                <a:solidFill>
                  <a:schemeClr val="accent1">
                    <a:lumMod val="50000"/>
                  </a:schemeClr>
                </a:solidFill>
                <a:latin typeface="+mn-lt"/>
              </a:rPr>
              <a:t>cost-effective retrofitting and new </a:t>
            </a:r>
            <a:endParaRPr lang="cs-CZ" sz="1400" b="1">
              <a:solidFill>
                <a:schemeClr val="accent1">
                  <a:lumMod val="50000"/>
                </a:schemeClr>
              </a:solidFill>
              <a:latin typeface="+mn-lt"/>
            </a:endParaRPr>
          </a:p>
          <a:p>
            <a:pPr algn="r"/>
            <a:r>
              <a:rPr lang="cs-CZ" sz="1400" b="1">
                <a:solidFill>
                  <a:schemeClr val="accent1">
                    <a:lumMod val="50000"/>
                  </a:schemeClr>
                </a:solidFill>
                <a:latin typeface="+mn-lt"/>
              </a:rPr>
              <a:t>c</a:t>
            </a:r>
            <a:r>
              <a:rPr lang="en-US" sz="1400" b="1">
                <a:solidFill>
                  <a:schemeClr val="accent1">
                    <a:lumMod val="50000"/>
                  </a:schemeClr>
                </a:solidFill>
                <a:latin typeface="+mn-lt"/>
              </a:rPr>
              <a:t>onstruction</a:t>
            </a:r>
            <a:r>
              <a:rPr lang="cs-CZ" sz="1400" b="1">
                <a:solidFill>
                  <a:schemeClr val="accent1">
                    <a:lumMod val="50000"/>
                  </a:schemeClr>
                </a:solidFill>
                <a:latin typeface="+mn-lt"/>
              </a:rPr>
              <a:t> </a:t>
            </a:r>
            <a:r>
              <a:rPr lang="en-US" sz="1400" b="1">
                <a:solidFill>
                  <a:schemeClr val="accent1">
                    <a:lumMod val="50000"/>
                  </a:schemeClr>
                </a:solidFill>
                <a:latin typeface="+mn-lt"/>
              </a:rPr>
              <a:t>of curtain </a:t>
            </a:r>
            <a:endParaRPr lang="cs-CZ" sz="1400" b="1">
              <a:solidFill>
                <a:schemeClr val="accent1">
                  <a:lumMod val="50000"/>
                </a:schemeClr>
              </a:solidFill>
              <a:latin typeface="+mn-lt"/>
            </a:endParaRPr>
          </a:p>
          <a:p>
            <a:pPr algn="r"/>
            <a:r>
              <a:rPr lang="en-US" sz="1400" b="1">
                <a:solidFill>
                  <a:schemeClr val="accent1">
                    <a:lumMod val="50000"/>
                  </a:schemeClr>
                </a:solidFill>
                <a:latin typeface="+mn-lt"/>
              </a:rPr>
              <a:t>wall facades.</a:t>
            </a:r>
            <a:endParaRPr lang="en-GB" sz="1400" b="1" i="1" noProof="0" dirty="0">
              <a:solidFill>
                <a:schemeClr val="accent1">
                  <a:lumMod val="50000"/>
                </a:schemeClr>
              </a:solidFill>
              <a:effectLst/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6611124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65143"/>
            <a:ext cx="2057400" cy="365125"/>
          </a:xfrm>
        </p:spPr>
        <p:txBody>
          <a:bodyPr/>
          <a:lstStyle/>
          <a:p>
            <a:fld id="{B4440CE5-87F1-449B-987C-5651D71438CE}" type="datetime3">
              <a:rPr lang="en-US" smtClean="0"/>
              <a:t>8 February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65143"/>
            <a:ext cx="3086100" cy="365125"/>
          </a:xfrm>
        </p:spPr>
        <p:txBody>
          <a:bodyPr/>
          <a:lstStyle/>
          <a:p>
            <a:r>
              <a:rPr lang="en-US"/>
              <a:t>- www.eensulate.eu -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65143"/>
            <a:ext cx="2057400" cy="365125"/>
          </a:xfrm>
        </p:spPr>
        <p:txBody>
          <a:bodyPr/>
          <a:lstStyle/>
          <a:p>
            <a:fld id="{E62509A4-5E71-48EA-AAC4-2E9DF841F6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7036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6C12F6-57A6-4087-9E91-5FADB8024C99}" type="datetime3">
              <a:rPr lang="en-US" smtClean="0"/>
              <a:t>8 February 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- www.eensulate.eu -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2509A4-5E71-48EA-AAC4-2E9DF841F6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08788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72063-6F59-4898-B21E-B3F52BC5FF94}" type="datetime3">
              <a:rPr lang="en-US" smtClean="0"/>
              <a:t>8 February 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- www.eensulate.eu -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2509A4-5E71-48EA-AAC4-2E9DF841F6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18840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D58D5E-A234-422E-81BB-3DCDDD901B18}" type="datetime3">
              <a:rPr lang="en-US" smtClean="0"/>
              <a:t>8 February 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- www.eensulate.eu -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2509A4-5E71-48EA-AAC4-2E9DF841F6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39040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1988A-B9E8-41F9-BE35-75F01AE52800}" type="datetime3">
              <a:rPr lang="en-US" smtClean="0"/>
              <a:t>8 February 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- www.eensulate.eu -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2509A4-5E71-48EA-AAC4-2E9DF841F6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21303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7F8EDA-BC2B-4867-8077-11FCA0AE2F7F}" type="datetime3">
              <a:rPr lang="en-US" smtClean="0"/>
              <a:t>8 February 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- www.eensulate.eu -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2509A4-5E71-48EA-AAC4-2E9DF841F6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8289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1B849C-9CAD-4E33-9A68-29220CD32B68}" type="datetime3">
              <a:rPr lang="en-US" smtClean="0"/>
              <a:t>8 February 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- www.eensulate.eu -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2509A4-5E71-48EA-AAC4-2E9DF841F6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37127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EE9358-0FE4-4D47-AB1A-0DF6124B2AAC}" type="datetime3">
              <a:rPr lang="en-US" smtClean="0"/>
              <a:t>8 February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- www.eensulate.eu -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2509A4-5E71-48EA-AAC4-2E9DF841F6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259472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5EF495-8A76-4829-A3CD-DF8D3DF6CEBC}" type="datetime3">
              <a:rPr lang="en-US" smtClean="0"/>
              <a:t>8 February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- www.eensulate.eu -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2509A4-5E71-48EA-AAC4-2E9DF841F6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0878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C308B3-8F84-4A3E-BA2C-D86E65054246}" type="datetime3">
              <a:rPr lang="en-US" smtClean="0"/>
              <a:t>8 February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- www.eensulate.eu -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2509A4-5E71-48EA-AAC4-2E9DF841F6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24147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72" r:id="rId3"/>
    <p:sldLayoutId id="2147483673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  <p:sldLayoutId id="2147483671" r:id="rId13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image" Target="../media/image14.t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emf"/><Relationship Id="rId5" Type="http://schemas.openxmlformats.org/officeDocument/2006/relationships/image" Target="../media/image17.emf"/><Relationship Id="rId4" Type="http://schemas.openxmlformats.org/officeDocument/2006/relationships/image" Target="../media/image16.t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7" Type="http://schemas.openxmlformats.org/officeDocument/2006/relationships/image" Target="../media/image24.emf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emf"/><Relationship Id="rId5" Type="http://schemas.openxmlformats.org/officeDocument/2006/relationships/image" Target="../media/image22.jpg"/><Relationship Id="rId4" Type="http://schemas.openxmlformats.org/officeDocument/2006/relationships/image" Target="../media/image21.jp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tif"/><Relationship Id="rId13" Type="http://schemas.openxmlformats.org/officeDocument/2006/relationships/image" Target="../media/image36.tif"/><Relationship Id="rId3" Type="http://schemas.openxmlformats.org/officeDocument/2006/relationships/image" Target="../media/image26.tif"/><Relationship Id="rId7" Type="http://schemas.openxmlformats.org/officeDocument/2006/relationships/image" Target="../media/image30.tif"/><Relationship Id="rId12" Type="http://schemas.openxmlformats.org/officeDocument/2006/relationships/image" Target="../media/image35.tif"/><Relationship Id="rId2" Type="http://schemas.openxmlformats.org/officeDocument/2006/relationships/image" Target="../media/image25.emf"/><Relationship Id="rId16" Type="http://schemas.openxmlformats.org/officeDocument/2006/relationships/image" Target="../media/image39.t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tif"/><Relationship Id="rId11" Type="http://schemas.openxmlformats.org/officeDocument/2006/relationships/image" Target="../media/image34.tif"/><Relationship Id="rId5" Type="http://schemas.openxmlformats.org/officeDocument/2006/relationships/image" Target="../media/image28.tif"/><Relationship Id="rId15" Type="http://schemas.openxmlformats.org/officeDocument/2006/relationships/image" Target="../media/image38.tif"/><Relationship Id="rId10" Type="http://schemas.openxmlformats.org/officeDocument/2006/relationships/image" Target="../media/image33.tif"/><Relationship Id="rId4" Type="http://schemas.openxmlformats.org/officeDocument/2006/relationships/image" Target="../media/image27.tif"/><Relationship Id="rId9" Type="http://schemas.openxmlformats.org/officeDocument/2006/relationships/image" Target="../media/image32.tif"/><Relationship Id="rId14" Type="http://schemas.openxmlformats.org/officeDocument/2006/relationships/image" Target="../media/image37.ti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emf"/><Relationship Id="rId3" Type="http://schemas.openxmlformats.org/officeDocument/2006/relationships/hyperlink" Target="http://www.eensulate.eu/" TargetMode="External"/><Relationship Id="rId7" Type="http://schemas.openxmlformats.org/officeDocument/2006/relationships/image" Target="../media/image43.emf"/><Relationship Id="rId2" Type="http://schemas.openxmlformats.org/officeDocument/2006/relationships/hyperlink" Target="mailto:daniela.reccardo@dappolonia.it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emf"/><Relationship Id="rId5" Type="http://schemas.openxmlformats.org/officeDocument/2006/relationships/image" Target="../media/image41.emf"/><Relationship Id="rId10" Type="http://schemas.openxmlformats.org/officeDocument/2006/relationships/image" Target="../media/image46.emf"/><Relationship Id="rId4" Type="http://schemas.openxmlformats.org/officeDocument/2006/relationships/image" Target="../media/image40.emf"/><Relationship Id="rId9" Type="http://schemas.openxmlformats.org/officeDocument/2006/relationships/image" Target="../media/image45.em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 txBox="1">
            <a:spLocks/>
          </p:cNvSpPr>
          <p:nvPr/>
        </p:nvSpPr>
        <p:spPr>
          <a:xfrm>
            <a:off x="4248879" y="3719268"/>
            <a:ext cx="4306033" cy="56012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GB" sz="2800" b="1" dirty="0">
                <a:solidFill>
                  <a:schemeClr val="tx2">
                    <a:lumMod val="50000"/>
                  </a:schemeClr>
                </a:solidFill>
              </a:rPr>
              <a:t>Event name</a:t>
            </a:r>
          </a:p>
        </p:txBody>
      </p:sp>
      <p:sp>
        <p:nvSpPr>
          <p:cNvPr id="9" name="Subtitle 2"/>
          <p:cNvSpPr txBox="1">
            <a:spLocks/>
          </p:cNvSpPr>
          <p:nvPr/>
        </p:nvSpPr>
        <p:spPr>
          <a:xfrm>
            <a:off x="5429983" y="4632639"/>
            <a:ext cx="3105150" cy="5419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GB" b="1" i="1" dirty="0">
                <a:solidFill>
                  <a:schemeClr val="tx2">
                    <a:lumMod val="50000"/>
                  </a:schemeClr>
                </a:solidFill>
              </a:rPr>
              <a:t>Presenter name</a:t>
            </a:r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5429983" y="4899753"/>
            <a:ext cx="3105150" cy="42667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000" i="1" dirty="0">
                <a:solidFill>
                  <a:schemeClr val="tx2">
                    <a:lumMod val="50000"/>
                  </a:schemeClr>
                </a:solidFill>
              </a:rPr>
              <a:t>Company</a:t>
            </a:r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3932361" y="4120296"/>
            <a:ext cx="4629150" cy="42667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000" dirty="0">
                <a:solidFill>
                  <a:schemeClr val="tx2">
                    <a:lumMod val="50000"/>
                  </a:schemeClr>
                </a:solidFill>
              </a:rPr>
              <a:t>Location, date</a:t>
            </a:r>
          </a:p>
        </p:txBody>
      </p:sp>
      <p:sp>
        <p:nvSpPr>
          <p:cNvPr id="12" name="Title 1"/>
          <p:cNvSpPr>
            <a:spLocks noGrp="1"/>
          </p:cNvSpPr>
          <p:nvPr>
            <p:ph type="ctrTitle" idx="4294967295"/>
          </p:nvPr>
        </p:nvSpPr>
        <p:spPr>
          <a:xfrm>
            <a:off x="0" y="2812485"/>
            <a:ext cx="9144000" cy="936096"/>
          </a:xfrm>
        </p:spPr>
        <p:txBody>
          <a:bodyPr>
            <a:normAutofit/>
          </a:bodyPr>
          <a:lstStyle/>
          <a:p>
            <a:pPr algn="ctr"/>
            <a:r>
              <a:rPr lang="cs-CZ" sz="4600" b="1">
                <a:solidFill>
                  <a:schemeClr val="accent1">
                    <a:lumMod val="50000"/>
                  </a:schemeClr>
                </a:solidFill>
                <a:latin typeface="+mn-lt"/>
              </a:rPr>
              <a:t>EENSULATE</a:t>
            </a:r>
            <a:r>
              <a:rPr lang="en-GB" sz="4600" b="1">
                <a:solidFill>
                  <a:schemeClr val="accent1">
                    <a:lumMod val="50000"/>
                  </a:schemeClr>
                </a:solidFill>
                <a:latin typeface="+mn-lt"/>
              </a:rPr>
              <a:t> </a:t>
            </a:r>
            <a:r>
              <a:rPr lang="en-GB" sz="4600" b="1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project presentation</a:t>
            </a:r>
          </a:p>
        </p:txBody>
      </p:sp>
    </p:spTree>
    <p:extLst>
      <p:ext uri="{BB962C8B-B14F-4D97-AF65-F5344CB8AC3E}">
        <p14:creationId xmlns:p14="http://schemas.microsoft.com/office/powerpoint/2010/main" val="30768333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Obrázek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8333" y="1509829"/>
            <a:ext cx="8345198" cy="4429171"/>
          </a:xfrm>
          <a:prstGeom prst="rect">
            <a:avLst/>
          </a:prstGeom>
        </p:spPr>
      </p:pic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EENSULATE PROJECT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488233"/>
            <a:ext cx="3086100" cy="365125"/>
          </a:xfrm>
        </p:spPr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cs-CZ"/>
              <a:t>- www.eensulate.eu -</a:t>
            </a:r>
            <a:endParaRPr lang="en-US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3E936-51E5-45C5-A204-3EFBF1D6E42A}" type="datetime3">
              <a:rPr lang="en-US" smtClean="0"/>
              <a:t>8 February 2017</a:t>
            </a:fld>
            <a:endParaRPr lang="en-US"/>
          </a:p>
        </p:txBody>
      </p:sp>
      <p:sp>
        <p:nvSpPr>
          <p:cNvPr id="8" name="Zástupný symbol pro číslo snímku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6FB9BD-F964-43ED-A663-015400ED85DB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13" name="TextBox 21"/>
          <p:cNvSpPr txBox="1"/>
          <p:nvPr/>
        </p:nvSpPr>
        <p:spPr>
          <a:xfrm>
            <a:off x="206110" y="5925386"/>
            <a:ext cx="19331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1600" b="1">
                <a:solidFill>
                  <a:schemeClr val="tx2">
                    <a:lumMod val="75000"/>
                  </a:schemeClr>
                </a:solidFill>
              </a:rPr>
              <a:t>8 </a:t>
            </a:r>
            <a:r>
              <a:rPr lang="en-GB" sz="1600" b="1">
                <a:solidFill>
                  <a:schemeClr val="tx2">
                    <a:lumMod val="75000"/>
                  </a:schemeClr>
                </a:solidFill>
              </a:rPr>
              <a:t>work</a:t>
            </a:r>
            <a:r>
              <a:rPr lang="cs-CZ" sz="1600" b="1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GB" sz="1600" b="1">
                <a:solidFill>
                  <a:schemeClr val="tx2">
                    <a:lumMod val="75000"/>
                  </a:schemeClr>
                </a:solidFill>
              </a:rPr>
              <a:t>packages</a:t>
            </a:r>
            <a:endParaRPr lang="en-GB" sz="16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4" name="TextBox 22"/>
          <p:cNvSpPr txBox="1"/>
          <p:nvPr/>
        </p:nvSpPr>
        <p:spPr>
          <a:xfrm>
            <a:off x="2030674" y="4640396"/>
            <a:ext cx="150857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b="1">
                <a:solidFill>
                  <a:schemeClr val="tx2">
                    <a:lumMod val="75000"/>
                  </a:schemeClr>
                </a:solidFill>
              </a:rPr>
              <a:t>1</a:t>
            </a:r>
            <a:r>
              <a:rPr lang="cs-CZ" sz="1600" b="1">
                <a:solidFill>
                  <a:schemeClr val="tx2">
                    <a:lumMod val="75000"/>
                  </a:schemeClr>
                </a:solidFill>
              </a:rPr>
              <a:t>4</a:t>
            </a:r>
            <a:r>
              <a:rPr lang="en-GB" sz="1600" b="1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GB" sz="1600" b="1" dirty="0">
                <a:solidFill>
                  <a:schemeClr val="tx2">
                    <a:lumMod val="75000"/>
                  </a:schemeClr>
                </a:solidFill>
              </a:rPr>
              <a:t>partners</a:t>
            </a:r>
          </a:p>
        </p:txBody>
      </p:sp>
      <p:sp>
        <p:nvSpPr>
          <p:cNvPr id="15" name="TextBox 23"/>
          <p:cNvSpPr txBox="1"/>
          <p:nvPr/>
        </p:nvSpPr>
        <p:spPr>
          <a:xfrm>
            <a:off x="4360272" y="4102633"/>
            <a:ext cx="14424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b="1">
                <a:solidFill>
                  <a:schemeClr val="tx2">
                    <a:lumMod val="75000"/>
                  </a:schemeClr>
                </a:solidFill>
              </a:rPr>
              <a:t>4</a:t>
            </a:r>
            <a:r>
              <a:rPr lang="cs-CZ" sz="1600" b="1">
                <a:solidFill>
                  <a:schemeClr val="tx2">
                    <a:lumMod val="75000"/>
                  </a:schemeClr>
                </a:solidFill>
              </a:rPr>
              <a:t>2 </a:t>
            </a:r>
            <a:r>
              <a:rPr lang="en-GB" sz="1600" b="1" dirty="0">
                <a:solidFill>
                  <a:schemeClr val="tx2">
                    <a:lumMod val="75000"/>
                  </a:schemeClr>
                </a:solidFill>
              </a:rPr>
              <a:t>months</a:t>
            </a:r>
          </a:p>
        </p:txBody>
      </p:sp>
      <p:sp>
        <p:nvSpPr>
          <p:cNvPr id="16" name="TextBox 24"/>
          <p:cNvSpPr txBox="1"/>
          <p:nvPr/>
        </p:nvSpPr>
        <p:spPr>
          <a:xfrm>
            <a:off x="6557419" y="3495962"/>
            <a:ext cx="222780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1600" b="1" dirty="0">
                <a:solidFill>
                  <a:schemeClr val="tx2">
                    <a:lumMod val="75000"/>
                  </a:schemeClr>
                </a:solidFill>
              </a:rPr>
              <a:t>6</a:t>
            </a:r>
            <a:r>
              <a:rPr lang="en-GB" sz="1600" b="1">
                <a:solidFill>
                  <a:schemeClr val="tx2">
                    <a:lumMod val="75000"/>
                  </a:schemeClr>
                </a:solidFill>
              </a:rPr>
              <a:t>,6 </a:t>
            </a:r>
            <a:r>
              <a:rPr lang="cs-CZ" sz="1600" b="1" dirty="0">
                <a:solidFill>
                  <a:schemeClr val="tx2">
                    <a:lumMod val="75000"/>
                  </a:schemeClr>
                </a:solidFill>
              </a:rPr>
              <a:t>m</a:t>
            </a:r>
            <a:r>
              <a:rPr lang="en-GB" sz="1600" b="1">
                <a:solidFill>
                  <a:schemeClr val="tx2">
                    <a:lumMod val="75000"/>
                  </a:schemeClr>
                </a:solidFill>
              </a:rPr>
              <a:t>illion</a:t>
            </a:r>
            <a:r>
              <a:rPr lang="cs-CZ" sz="1600" b="1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GB" sz="1600" b="1">
                <a:solidFill>
                  <a:schemeClr val="tx2">
                    <a:lumMod val="75000"/>
                  </a:schemeClr>
                </a:solidFill>
              </a:rPr>
              <a:t>budget</a:t>
            </a:r>
            <a:endParaRPr lang="en-GB" sz="16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24" name="Rectangle 16"/>
          <p:cNvSpPr/>
          <p:nvPr/>
        </p:nvSpPr>
        <p:spPr>
          <a:xfrm>
            <a:off x="408333" y="1790540"/>
            <a:ext cx="580371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Clr>
                <a:schemeClr val="tx2"/>
              </a:buClr>
              <a:buSzPct val="140000"/>
            </a:pPr>
            <a:r>
              <a:rPr lang="cs-CZ"/>
              <a:t>Focus on developing </a:t>
            </a:r>
            <a:r>
              <a:rPr lang="en-US" b="1"/>
              <a:t>solution for envelope insulation </a:t>
            </a:r>
            <a:r>
              <a:rPr lang="en-US"/>
              <a:t>to</a:t>
            </a:r>
            <a:r>
              <a:rPr lang="cs-CZ"/>
              <a:t> </a:t>
            </a:r>
            <a:r>
              <a:rPr lang="en-US"/>
              <a:t>bring existing</a:t>
            </a:r>
            <a:r>
              <a:rPr lang="cs-CZ"/>
              <a:t> </a:t>
            </a:r>
            <a:r>
              <a:rPr lang="en-US"/>
              <a:t>curtain wall buildings to “nearly</a:t>
            </a:r>
            <a:r>
              <a:rPr lang="cs-CZ"/>
              <a:t> </a:t>
            </a:r>
            <a:r>
              <a:rPr lang="en-US"/>
              <a:t>zero energy” standards</a:t>
            </a:r>
            <a:r>
              <a:rPr lang="cs-CZ"/>
              <a:t>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781010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ázek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2265" y="1423230"/>
            <a:ext cx="4285743" cy="4872706"/>
          </a:xfrm>
          <a:prstGeom prst="rect">
            <a:avLst/>
          </a:prstGeom>
        </p:spPr>
      </p:pic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INTRODUCTION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488233"/>
            <a:ext cx="3086100" cy="365125"/>
          </a:xfrm>
        </p:spPr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cs-CZ"/>
              <a:t>- www.eensulate.eu -</a:t>
            </a:r>
            <a:endParaRPr lang="en-US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5D1F0-5234-424A-91CC-E5C237BEBD15}" type="datetime3">
              <a:rPr lang="en-US" smtClean="0"/>
              <a:t>8 February 2017</a:t>
            </a:fld>
            <a:endParaRPr lang="en-US"/>
          </a:p>
        </p:txBody>
      </p:sp>
      <p:sp>
        <p:nvSpPr>
          <p:cNvPr id="8" name="Zástupný symbol pro číslo snímku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6FB9BD-F964-43ED-A663-015400ED85DB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9" name="Rectangle 16"/>
          <p:cNvSpPr/>
          <p:nvPr/>
        </p:nvSpPr>
        <p:spPr>
          <a:xfrm>
            <a:off x="421344" y="5140106"/>
            <a:ext cx="2700547" cy="984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buClr>
                <a:schemeClr val="tx2"/>
              </a:buClr>
              <a:buSzPct val="140000"/>
            </a:pPr>
            <a:r>
              <a:rPr lang="en-US" sz="1400" b="1"/>
              <a:t>Existing buildings</a:t>
            </a:r>
            <a:r>
              <a:rPr lang="en-US" sz="1400"/>
              <a:t>, including historical ones, are responsible </a:t>
            </a:r>
            <a:endParaRPr lang="cs-CZ" sz="1400"/>
          </a:p>
          <a:p>
            <a:pPr algn="r">
              <a:buClr>
                <a:schemeClr val="tx2"/>
              </a:buClr>
              <a:buSzPct val="140000"/>
            </a:pPr>
            <a:r>
              <a:rPr lang="en-US" sz="1400"/>
              <a:t>for up to </a:t>
            </a:r>
            <a:r>
              <a:rPr lang="en-US" sz="1400" b="1"/>
              <a:t>60%</a:t>
            </a:r>
            <a:r>
              <a:rPr lang="cs-CZ" sz="1400" b="1"/>
              <a:t> </a:t>
            </a:r>
            <a:r>
              <a:rPr lang="en-US" sz="1400" b="1"/>
              <a:t>of energy losses through the envelope</a:t>
            </a:r>
            <a:r>
              <a:rPr lang="en-US" sz="1600"/>
              <a:t>. </a:t>
            </a:r>
            <a:endParaRPr lang="en-GB" sz="1600" dirty="0"/>
          </a:p>
        </p:txBody>
      </p:sp>
      <p:sp>
        <p:nvSpPr>
          <p:cNvPr id="11" name="Obdélník 10"/>
          <p:cNvSpPr/>
          <p:nvPr/>
        </p:nvSpPr>
        <p:spPr>
          <a:xfrm>
            <a:off x="6913477" y="2002488"/>
            <a:ext cx="1697605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1300" b="1"/>
              <a:t>Improved indoor environment</a:t>
            </a:r>
            <a:endParaRPr lang="en-US" sz="1300" b="1"/>
          </a:p>
        </p:txBody>
      </p:sp>
      <p:sp>
        <p:nvSpPr>
          <p:cNvPr id="13" name="Obdélník 12"/>
          <p:cNvSpPr/>
          <p:nvPr/>
        </p:nvSpPr>
        <p:spPr>
          <a:xfrm>
            <a:off x="865457" y="2002486"/>
            <a:ext cx="1762164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cs-CZ" sz="1300" b="1"/>
              <a:t>Thermal and acoustic insulation</a:t>
            </a:r>
            <a:endParaRPr lang="en-US" sz="1300" b="1"/>
          </a:p>
        </p:txBody>
      </p:sp>
      <p:sp>
        <p:nvSpPr>
          <p:cNvPr id="14" name="Obdélník 13"/>
          <p:cNvSpPr/>
          <p:nvPr/>
        </p:nvSpPr>
        <p:spPr>
          <a:xfrm>
            <a:off x="4193309" y="2002487"/>
            <a:ext cx="1126836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1300" b="1"/>
              <a:t>Affortable </a:t>
            </a:r>
          </a:p>
          <a:p>
            <a:pPr algn="ctr"/>
            <a:r>
              <a:rPr lang="cs-CZ" sz="1300" b="1"/>
              <a:t>cost</a:t>
            </a:r>
            <a:endParaRPr lang="en-US" sz="1300" b="1"/>
          </a:p>
        </p:txBody>
      </p:sp>
      <p:sp>
        <p:nvSpPr>
          <p:cNvPr id="15" name="Obdélník 14"/>
          <p:cNvSpPr/>
          <p:nvPr/>
        </p:nvSpPr>
        <p:spPr>
          <a:xfrm>
            <a:off x="6925716" y="4243136"/>
            <a:ext cx="1230923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1300" b="1"/>
              <a:t>Environmental friendliness</a:t>
            </a:r>
            <a:endParaRPr lang="en-US" sz="1300" b="1"/>
          </a:p>
        </p:txBody>
      </p:sp>
      <p:sp>
        <p:nvSpPr>
          <p:cNvPr id="16" name="Obdélník 15"/>
          <p:cNvSpPr/>
          <p:nvPr/>
        </p:nvSpPr>
        <p:spPr>
          <a:xfrm>
            <a:off x="1482835" y="4178038"/>
            <a:ext cx="1230923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cs-CZ" sz="1300" b="1"/>
              <a:t>Light transmittance</a:t>
            </a:r>
            <a:endParaRPr lang="en-US" sz="1300" b="1"/>
          </a:p>
        </p:txBody>
      </p:sp>
      <p:sp>
        <p:nvSpPr>
          <p:cNvPr id="17" name="Obdélník 16"/>
          <p:cNvSpPr/>
          <p:nvPr/>
        </p:nvSpPr>
        <p:spPr>
          <a:xfrm>
            <a:off x="5534316" y="5321674"/>
            <a:ext cx="1516673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1300" b="1"/>
              <a:t>Higher fire resistance</a:t>
            </a:r>
            <a:endParaRPr lang="en-US" sz="1300" b="1"/>
          </a:p>
        </p:txBody>
      </p:sp>
    </p:spTree>
    <p:extLst>
      <p:ext uri="{BB962C8B-B14F-4D97-AF65-F5344CB8AC3E}">
        <p14:creationId xmlns:p14="http://schemas.microsoft.com/office/powerpoint/2010/main" val="37760572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OBJECTIVES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488233"/>
            <a:ext cx="3086100" cy="365125"/>
          </a:xfrm>
        </p:spPr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cs-CZ"/>
              <a:t>- www.eensulate.eu -</a:t>
            </a:r>
            <a:endParaRPr lang="en-US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332E10-AD37-48B0-B142-34BA8466324B}" type="datetime3">
              <a:rPr lang="en-US" smtClean="0"/>
              <a:t>8 February 2017</a:t>
            </a:fld>
            <a:endParaRPr lang="en-US"/>
          </a:p>
        </p:txBody>
      </p:sp>
      <p:sp>
        <p:nvSpPr>
          <p:cNvPr id="8" name="Zástupný symbol pro číslo snímku 7"/>
          <p:cNvSpPr>
            <a:spLocks noGrp="1"/>
          </p:cNvSpPr>
          <p:nvPr>
            <p:ph type="sldNum" sz="quarter" idx="12"/>
          </p:nvPr>
        </p:nvSpPr>
        <p:spPr>
          <a:xfrm>
            <a:off x="6457950" y="6479439"/>
            <a:ext cx="2057400" cy="365125"/>
          </a:xfrm>
        </p:spPr>
        <p:txBody>
          <a:bodyPr/>
          <a:lstStyle/>
          <a:p>
            <a:fld id="{C16FB9BD-F964-43ED-A663-015400ED85DB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10" name="Rectangle 16"/>
          <p:cNvSpPr/>
          <p:nvPr/>
        </p:nvSpPr>
        <p:spPr>
          <a:xfrm>
            <a:off x="6050397" y="4869936"/>
            <a:ext cx="2714915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Clr>
                <a:schemeClr val="tx2"/>
              </a:buClr>
              <a:buSzPct val="140000"/>
            </a:pPr>
            <a:r>
              <a:rPr lang="cs-CZ" sz="1600"/>
              <a:t>D</a:t>
            </a:r>
            <a:r>
              <a:rPr lang="en-US" sz="1600"/>
              <a:t>evelop a product that will meet the market demand for</a:t>
            </a:r>
            <a:r>
              <a:rPr lang="cs-CZ" sz="1600"/>
              <a:t> </a:t>
            </a:r>
            <a:r>
              <a:rPr lang="en-US" sz="1600"/>
              <a:t>affordable and prefabricated façade retrofitting system with limited weight and thickness. </a:t>
            </a:r>
            <a:endParaRPr lang="cs-CZ" sz="1600"/>
          </a:p>
        </p:txBody>
      </p:sp>
      <p:pic>
        <p:nvPicPr>
          <p:cNvPr id="6" name="Obrázek 5"/>
          <p:cNvPicPr>
            <a:picLocks noChangeAspect="1"/>
          </p:cNvPicPr>
          <p:nvPr/>
        </p:nvPicPr>
        <p:blipFill rotWithShape="1">
          <a:blip r:embed="rId2"/>
          <a:srcRect l="1" t="-941" r="-2314" b="7450"/>
          <a:stretch/>
        </p:blipFill>
        <p:spPr>
          <a:xfrm>
            <a:off x="711505" y="895930"/>
            <a:ext cx="6317378" cy="55096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40898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Obrázek 11"/>
          <p:cNvPicPr>
            <a:picLocks noChangeAspect="1"/>
          </p:cNvPicPr>
          <p:nvPr/>
        </p:nvPicPr>
        <p:blipFill rotWithShape="1">
          <a:blip r:embed="rId2"/>
          <a:srcRect t="7819" b="21888"/>
          <a:stretch/>
        </p:blipFill>
        <p:spPr>
          <a:xfrm>
            <a:off x="1141801" y="1402249"/>
            <a:ext cx="7706855" cy="2228108"/>
          </a:xfrm>
          <a:prstGeom prst="rect">
            <a:avLst/>
          </a:prstGeom>
        </p:spPr>
      </p:pic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CONCEPT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488233"/>
            <a:ext cx="3086100" cy="365125"/>
          </a:xfrm>
        </p:spPr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cs-CZ"/>
              <a:t>- www.eensulate.eu -</a:t>
            </a:r>
            <a:endParaRPr lang="en-US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AD39BB-CF58-4F67-9DE7-D48334B6AD9C}" type="datetime3">
              <a:rPr lang="en-US" smtClean="0"/>
              <a:t>8 February 2017</a:t>
            </a:fld>
            <a:endParaRPr lang="en-US"/>
          </a:p>
        </p:txBody>
      </p:sp>
      <p:sp>
        <p:nvSpPr>
          <p:cNvPr id="8" name="Zástupný symbol pro číslo snímku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6FB9BD-F964-43ED-A663-015400ED85DB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6" name="Rectangle 16"/>
          <p:cNvSpPr/>
          <p:nvPr/>
        </p:nvSpPr>
        <p:spPr>
          <a:xfrm>
            <a:off x="3424098" y="1891228"/>
            <a:ext cx="4374679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Clr>
                <a:schemeClr val="tx2"/>
              </a:buClr>
              <a:buSzPct val="140000"/>
              <a:buFont typeface="Wingdings" panose="05000000000000000000" pitchFamily="2" charset="2"/>
              <a:buChar char="§"/>
            </a:pPr>
            <a:r>
              <a:rPr lang="cs-CZ" sz="1600" b="1"/>
              <a:t>EENSULATE Basic modules</a:t>
            </a:r>
          </a:p>
          <a:p>
            <a:pPr algn="just">
              <a:buClr>
                <a:schemeClr val="tx2"/>
              </a:buClr>
              <a:buSzPct val="140000"/>
            </a:pPr>
            <a:r>
              <a:rPr lang="cs-CZ" sz="1600"/>
              <a:t>	</a:t>
            </a:r>
            <a:r>
              <a:rPr lang="en-US" sz="1600"/>
              <a:t>Thermal and acoustic insulation will be </a:t>
            </a:r>
            <a:r>
              <a:rPr lang="cs-CZ" sz="1600"/>
              <a:t>	</a:t>
            </a:r>
            <a:r>
              <a:rPr lang="en-US" sz="1600"/>
              <a:t>provided by the novel VIG and “smart </a:t>
            </a:r>
            <a:r>
              <a:rPr lang="cs-CZ" sz="1600"/>
              <a:t>	</a:t>
            </a:r>
            <a:r>
              <a:rPr lang="en-US" sz="1600"/>
              <a:t>foam” </a:t>
            </a:r>
            <a:r>
              <a:rPr lang="cs-CZ" sz="1600"/>
              <a:t>	</a:t>
            </a:r>
            <a:r>
              <a:rPr lang="en-US" sz="1600"/>
              <a:t>in the spandrel combined with </a:t>
            </a:r>
            <a:r>
              <a:rPr lang="cs-CZ" sz="1600"/>
              <a:t>	</a:t>
            </a:r>
            <a:r>
              <a:rPr lang="en-US" sz="1600"/>
              <a:t>state of the </a:t>
            </a:r>
            <a:r>
              <a:rPr lang="cs-CZ" sz="1600"/>
              <a:t>	</a:t>
            </a:r>
            <a:r>
              <a:rPr lang="en-US" sz="1600"/>
              <a:t>art low-E coated glass.</a:t>
            </a:r>
            <a:endParaRPr lang="en-GB" b="1" dirty="0"/>
          </a:p>
        </p:txBody>
      </p:sp>
      <p:pic>
        <p:nvPicPr>
          <p:cNvPr id="2" name="Obrázek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7831" y="1807033"/>
            <a:ext cx="1932896" cy="1881632"/>
          </a:xfrm>
          <a:prstGeom prst="rect">
            <a:avLst/>
          </a:prstGeom>
        </p:spPr>
      </p:pic>
      <p:pic>
        <p:nvPicPr>
          <p:cNvPr id="13" name="Obrázek 12"/>
          <p:cNvPicPr>
            <a:picLocks noChangeAspect="1"/>
          </p:cNvPicPr>
          <p:nvPr/>
        </p:nvPicPr>
        <p:blipFill rotWithShape="1">
          <a:blip r:embed="rId2"/>
          <a:srcRect t="8847" b="18612"/>
          <a:stretch/>
        </p:blipFill>
        <p:spPr>
          <a:xfrm flipH="1">
            <a:off x="67725" y="3922897"/>
            <a:ext cx="6579260" cy="2398772"/>
          </a:xfrm>
          <a:prstGeom prst="rect">
            <a:avLst/>
          </a:prstGeom>
        </p:spPr>
      </p:pic>
      <p:pic>
        <p:nvPicPr>
          <p:cNvPr id="4" name="Obrázek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61888" y="4442685"/>
            <a:ext cx="3577628" cy="1791534"/>
          </a:xfrm>
          <a:prstGeom prst="rect">
            <a:avLst/>
          </a:prstGeom>
        </p:spPr>
      </p:pic>
      <p:sp>
        <p:nvSpPr>
          <p:cNvPr id="14" name="Rectangle 16"/>
          <p:cNvSpPr/>
          <p:nvPr/>
        </p:nvSpPr>
        <p:spPr>
          <a:xfrm>
            <a:off x="1307580" y="4432963"/>
            <a:ext cx="3457851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Clr>
                <a:schemeClr val="tx2"/>
              </a:buClr>
              <a:buSzPct val="140000"/>
              <a:buFont typeface="Wingdings" panose="05000000000000000000" pitchFamily="2" charset="2"/>
              <a:buChar char="§"/>
            </a:pPr>
            <a:r>
              <a:rPr lang="cs-CZ" sz="1600" b="1"/>
              <a:t>EENSULATE Premium modules </a:t>
            </a:r>
          </a:p>
          <a:p>
            <a:pPr algn="just">
              <a:buClr>
                <a:schemeClr val="tx2"/>
              </a:buClr>
              <a:buSzPct val="140000"/>
            </a:pPr>
            <a:r>
              <a:rPr lang="en-US" sz="1600"/>
              <a:t>Multi-functionality by integrating novel thermos-chromic coated glass with additional self-cleaning and anti-fogging properties.</a:t>
            </a:r>
            <a:endParaRPr lang="cs-CZ" sz="1600"/>
          </a:p>
          <a:p>
            <a:pPr marL="285750" indent="-285750" algn="just">
              <a:buClr>
                <a:schemeClr val="tx2"/>
              </a:buClr>
              <a:buSzPct val="140000"/>
              <a:buFont typeface="Wingdings" panose="05000000000000000000" pitchFamily="2" charset="2"/>
              <a:buChar char="§"/>
            </a:pP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14801141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188" y="2992240"/>
            <a:ext cx="2998067" cy="2221487"/>
          </a:xfrm>
          <a:prstGeom prst="rect">
            <a:avLst/>
          </a:prstGeom>
        </p:spPr>
      </p:pic>
      <p:pic>
        <p:nvPicPr>
          <p:cNvPr id="26" name="Obrázek 2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 flipV="1">
            <a:off x="253628" y="4773051"/>
            <a:ext cx="6827337" cy="1443910"/>
          </a:xfrm>
          <a:prstGeom prst="rect">
            <a:avLst/>
          </a:prstGeom>
        </p:spPr>
      </p:pic>
      <p:pic>
        <p:nvPicPr>
          <p:cNvPr id="9" name="Obrázek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023" y="2653326"/>
            <a:ext cx="3327125" cy="1392201"/>
          </a:xfrm>
          <a:prstGeom prst="rect">
            <a:avLst/>
          </a:prstGeom>
        </p:spPr>
      </p:pic>
      <p:pic>
        <p:nvPicPr>
          <p:cNvPr id="22" name="Obrázek 2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54720" y="1463990"/>
            <a:ext cx="6827337" cy="1513265"/>
          </a:xfrm>
          <a:prstGeom prst="rect">
            <a:avLst/>
          </a:prstGeom>
        </p:spPr>
      </p:pic>
      <p:sp>
        <p:nvSpPr>
          <p:cNvPr id="3" name="Nadpis 2"/>
          <p:cNvSpPr>
            <a:spLocks noGrp="1"/>
          </p:cNvSpPr>
          <p:nvPr>
            <p:ph type="title"/>
          </p:nvPr>
        </p:nvSpPr>
        <p:spPr>
          <a:xfrm>
            <a:off x="628650" y="17584"/>
            <a:ext cx="7886700" cy="1325563"/>
          </a:xfrm>
        </p:spPr>
        <p:txBody>
          <a:bodyPr/>
          <a:lstStyle/>
          <a:p>
            <a:r>
              <a:rPr lang="cs-CZ"/>
              <a:t>KEY PRODUCTS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488233"/>
            <a:ext cx="3086100" cy="365125"/>
          </a:xfrm>
        </p:spPr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cs-CZ"/>
              <a:t>- www.eensulate.eu -</a:t>
            </a:r>
            <a:endParaRPr lang="en-US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262DBC-1026-41E3-B000-D147CD7AFFEF}" type="datetime3">
              <a:rPr lang="en-US" smtClean="0"/>
              <a:t>8 February 2017</a:t>
            </a:fld>
            <a:endParaRPr lang="en-US"/>
          </a:p>
        </p:txBody>
      </p:sp>
      <p:sp>
        <p:nvSpPr>
          <p:cNvPr id="8" name="Zástupný symbol pro číslo snímku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6FB9BD-F964-43ED-A663-015400ED85DB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6" name="Rectangle 16"/>
          <p:cNvSpPr/>
          <p:nvPr/>
        </p:nvSpPr>
        <p:spPr>
          <a:xfrm>
            <a:off x="3448360" y="1663383"/>
            <a:ext cx="499367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Clr>
                <a:schemeClr val="tx2"/>
              </a:buClr>
              <a:buSzPct val="140000"/>
            </a:pPr>
            <a:r>
              <a:rPr lang="cs-CZ" sz="1600" b="1"/>
              <a:t>EENSULATE FOAM</a:t>
            </a:r>
          </a:p>
          <a:p>
            <a:pPr algn="just">
              <a:buClr>
                <a:schemeClr val="tx2"/>
              </a:buClr>
              <a:buSzPct val="140000"/>
            </a:pPr>
            <a:r>
              <a:rPr lang="en-US" sz="1600"/>
              <a:t>Highly insulating spray foam for the cost-effective</a:t>
            </a:r>
            <a:r>
              <a:rPr lang="cs-CZ" sz="1600"/>
              <a:t> </a:t>
            </a:r>
            <a:r>
              <a:rPr lang="en-US" sz="1600"/>
              <a:t>manufacturing and insulation of the opaque</a:t>
            </a:r>
            <a:r>
              <a:rPr lang="cs-CZ" sz="1600"/>
              <a:t> </a:t>
            </a:r>
            <a:r>
              <a:rPr lang="en-US" sz="1600"/>
              <a:t>components of curtain walls</a:t>
            </a:r>
            <a:r>
              <a:rPr lang="cs-CZ" sz="1600"/>
              <a:t>.</a:t>
            </a:r>
          </a:p>
        </p:txBody>
      </p:sp>
      <p:sp>
        <p:nvSpPr>
          <p:cNvPr id="17" name="Rectangle 16"/>
          <p:cNvSpPr/>
          <p:nvPr/>
        </p:nvSpPr>
        <p:spPr>
          <a:xfrm>
            <a:off x="1097045" y="4962504"/>
            <a:ext cx="5018005" cy="13542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Clr>
                <a:schemeClr val="tx2"/>
              </a:buClr>
              <a:buSzPct val="140000"/>
            </a:pPr>
            <a:r>
              <a:rPr lang="cs-CZ" sz="1600" b="1"/>
              <a:t>EENSULATE GLASS</a:t>
            </a:r>
          </a:p>
          <a:p>
            <a:pPr algn="just">
              <a:buClr>
                <a:schemeClr val="tx2"/>
              </a:buClr>
              <a:buSzPct val="140000"/>
            </a:pPr>
            <a:r>
              <a:rPr lang="en-US" sz="1600"/>
              <a:t>A lightweight and thin double pane vacuum glass for the high insulation of the transparent component of curtain walls. </a:t>
            </a:r>
            <a:endParaRPr lang="cs-CZ"/>
          </a:p>
          <a:p>
            <a:pPr algn="just">
              <a:buClr>
                <a:schemeClr val="tx2"/>
              </a:buClr>
              <a:buSzPct val="140000"/>
            </a:pPr>
            <a:endParaRPr lang="cs-CZ"/>
          </a:p>
        </p:txBody>
      </p:sp>
      <p:pic>
        <p:nvPicPr>
          <p:cNvPr id="23" name="Obrázek 2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9828" y="1704589"/>
            <a:ext cx="148350" cy="250900"/>
          </a:xfrm>
          <a:prstGeom prst="rect">
            <a:avLst/>
          </a:prstGeom>
        </p:spPr>
      </p:pic>
      <p:pic>
        <p:nvPicPr>
          <p:cNvPr id="27" name="Obrázek 2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65572" y="5009008"/>
            <a:ext cx="148350" cy="250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46042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DEMOSITE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488233"/>
            <a:ext cx="3086100" cy="365125"/>
          </a:xfrm>
        </p:spPr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cs-CZ"/>
              <a:t>- www.eensulate.eu -</a:t>
            </a:r>
            <a:endParaRPr lang="en-US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71D669-E81D-46E0-A5D6-D3A18999AB48}" type="datetime3">
              <a:rPr lang="en-US" smtClean="0"/>
              <a:t>8 February 2017</a:t>
            </a:fld>
            <a:endParaRPr lang="en-US"/>
          </a:p>
        </p:txBody>
      </p:sp>
      <p:sp>
        <p:nvSpPr>
          <p:cNvPr id="8" name="Zástupný symbol pro číslo snímku 7"/>
          <p:cNvSpPr>
            <a:spLocks noGrp="1"/>
          </p:cNvSpPr>
          <p:nvPr>
            <p:ph type="sldNum" sz="quarter" idx="12"/>
          </p:nvPr>
        </p:nvSpPr>
        <p:spPr>
          <a:xfrm>
            <a:off x="6115050" y="6339981"/>
            <a:ext cx="2057400" cy="365125"/>
          </a:xfrm>
        </p:spPr>
        <p:txBody>
          <a:bodyPr/>
          <a:lstStyle/>
          <a:p>
            <a:fld id="{C16FB9BD-F964-43ED-A663-015400ED85DB}" type="slidenum">
              <a:rPr lang="en-US" smtClean="0"/>
              <a:pPr/>
              <a:t>7</a:t>
            </a:fld>
            <a:endParaRPr lang="en-US"/>
          </a:p>
        </p:txBody>
      </p:sp>
      <p:pic>
        <p:nvPicPr>
          <p:cNvPr id="30" name="Obrázek 2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5455" y="1402539"/>
            <a:ext cx="5628474" cy="4795061"/>
          </a:xfrm>
          <a:prstGeom prst="rect">
            <a:avLst/>
          </a:prstGeom>
        </p:spPr>
      </p:pic>
      <p:pic>
        <p:nvPicPr>
          <p:cNvPr id="31" name="Obrázek 3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572" y="5162518"/>
            <a:ext cx="1664635" cy="989358"/>
          </a:xfrm>
          <a:prstGeom prst="rect">
            <a:avLst/>
          </a:prstGeom>
          <a:effectLst>
            <a:softEdge rad="0"/>
          </a:effectLst>
        </p:spPr>
      </p:pic>
      <p:pic>
        <p:nvPicPr>
          <p:cNvPr id="32" name="Obrázek 3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685" y="3046777"/>
            <a:ext cx="1681522" cy="1029342"/>
          </a:xfrm>
          <a:prstGeom prst="rect">
            <a:avLst/>
          </a:prstGeom>
        </p:spPr>
      </p:pic>
      <p:pic>
        <p:nvPicPr>
          <p:cNvPr id="33" name="Obrázek 3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337" y="4044800"/>
            <a:ext cx="1648303" cy="988982"/>
          </a:xfrm>
          <a:prstGeom prst="rect">
            <a:avLst/>
          </a:prstGeom>
        </p:spPr>
      </p:pic>
      <p:sp>
        <p:nvSpPr>
          <p:cNvPr id="34" name="Rectangle 16"/>
          <p:cNvSpPr/>
          <p:nvPr/>
        </p:nvSpPr>
        <p:spPr>
          <a:xfrm>
            <a:off x="628650" y="1727483"/>
            <a:ext cx="7952642" cy="1200329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marL="285750" indent="-285750" algn="just">
              <a:buClr>
                <a:schemeClr val="tx2"/>
              </a:buClr>
              <a:buSzPct val="140000"/>
              <a:buFont typeface="Wingdings" panose="05000000000000000000" pitchFamily="2" charset="2"/>
              <a:buChar char="§"/>
            </a:pPr>
            <a:r>
              <a:rPr lang="en-US"/>
              <a:t>The focus will be placed on the thermo-acoustic behaviour of demo buildings and indoor comfort. </a:t>
            </a:r>
            <a:r>
              <a:rPr lang="en-US" b="1"/>
              <a:t>Different parameters will be monitored</a:t>
            </a:r>
            <a:r>
              <a:rPr lang="en-US"/>
              <a:t>, such as internal and external wall condition, indoor temperature and humidity, acoustic performance etc. </a:t>
            </a:r>
            <a:endParaRPr lang="en-GB" dirty="0"/>
          </a:p>
        </p:txBody>
      </p:sp>
      <p:sp>
        <p:nvSpPr>
          <p:cNvPr id="35" name="Obdélník 34"/>
          <p:cNvSpPr/>
          <p:nvPr/>
        </p:nvSpPr>
        <p:spPr>
          <a:xfrm>
            <a:off x="2479816" y="5548100"/>
            <a:ext cx="2612448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1300"/>
              <a:t>Public Library San Giovanni </a:t>
            </a:r>
          </a:p>
          <a:p>
            <a:r>
              <a:rPr lang="cs-CZ" sz="1300"/>
              <a:t>(Pesaro, Italy)</a:t>
            </a:r>
            <a:endParaRPr lang="en-US" sz="1300"/>
          </a:p>
        </p:txBody>
      </p:sp>
      <p:sp>
        <p:nvSpPr>
          <p:cNvPr id="36" name="Obdélník 35"/>
          <p:cNvSpPr/>
          <p:nvPr/>
        </p:nvSpPr>
        <p:spPr>
          <a:xfrm>
            <a:off x="2475999" y="3483326"/>
            <a:ext cx="2612448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1300"/>
              <a:t>School Bilding</a:t>
            </a:r>
          </a:p>
          <a:p>
            <a:r>
              <a:rPr lang="cs-CZ" sz="1300"/>
              <a:t>(Dzierżoniów, Poland )</a:t>
            </a:r>
            <a:endParaRPr lang="en-US" sz="1300"/>
          </a:p>
        </p:txBody>
      </p:sp>
      <p:sp>
        <p:nvSpPr>
          <p:cNvPr id="37" name="Obdélník 36"/>
          <p:cNvSpPr/>
          <p:nvPr/>
        </p:nvSpPr>
        <p:spPr>
          <a:xfrm>
            <a:off x="2475998" y="4440335"/>
            <a:ext cx="2612448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1300"/>
              <a:t>City Museum</a:t>
            </a:r>
          </a:p>
          <a:p>
            <a:r>
              <a:rPr lang="cs-CZ" sz="1300"/>
              <a:t>(Dzierżoniów, Poland )</a:t>
            </a:r>
            <a:endParaRPr lang="en-US" sz="1300"/>
          </a:p>
        </p:txBody>
      </p:sp>
      <p:pic>
        <p:nvPicPr>
          <p:cNvPr id="2" name="Obrázek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04775" y="5662419"/>
            <a:ext cx="2033128" cy="310636"/>
          </a:xfrm>
          <a:prstGeom prst="rect">
            <a:avLst/>
          </a:prstGeom>
        </p:spPr>
      </p:pic>
      <p:pic>
        <p:nvPicPr>
          <p:cNvPr id="4" name="Obrázek 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1567630">
            <a:off x="4516832" y="3436374"/>
            <a:ext cx="2256841" cy="694598"/>
          </a:xfrm>
          <a:prstGeom prst="rect">
            <a:avLst/>
          </a:prstGeom>
        </p:spPr>
      </p:pic>
      <p:sp>
        <p:nvSpPr>
          <p:cNvPr id="6" name="Obdélník 5"/>
          <p:cNvSpPr/>
          <p:nvPr/>
        </p:nvSpPr>
        <p:spPr>
          <a:xfrm>
            <a:off x="777572" y="3046776"/>
            <a:ext cx="3720537" cy="1987005"/>
          </a:xfrm>
          <a:prstGeom prst="rect">
            <a:avLst/>
          </a:prstGeom>
          <a:noFill/>
          <a:ln w="38100">
            <a:solidFill>
              <a:srgbClr val="B5CBE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bdélník 16"/>
          <p:cNvSpPr/>
          <p:nvPr/>
        </p:nvSpPr>
        <p:spPr>
          <a:xfrm>
            <a:off x="777572" y="5145131"/>
            <a:ext cx="3720537" cy="1006746"/>
          </a:xfrm>
          <a:prstGeom prst="rect">
            <a:avLst/>
          </a:prstGeom>
          <a:noFill/>
          <a:ln w="38100">
            <a:solidFill>
              <a:srgbClr val="6996B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91503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Obrázek 2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656" y="1407904"/>
            <a:ext cx="8952601" cy="5127367"/>
          </a:xfrm>
          <a:prstGeom prst="rect">
            <a:avLst/>
          </a:prstGeom>
        </p:spPr>
      </p:pic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PARTNERS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488233"/>
            <a:ext cx="3086100" cy="365125"/>
          </a:xfrm>
        </p:spPr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cs-CZ"/>
              <a:t>- www.eensulate.eu -</a:t>
            </a:r>
            <a:endParaRPr lang="en-US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E3D97-44FD-4228-A76E-BDF06247C6F0}" type="datetime3">
              <a:rPr lang="en-US" smtClean="0"/>
              <a:t>8 February 2017</a:t>
            </a:fld>
            <a:endParaRPr lang="en-US"/>
          </a:p>
        </p:txBody>
      </p:sp>
      <p:sp>
        <p:nvSpPr>
          <p:cNvPr id="8" name="Zástupný symbol pro číslo snímku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6FB9BD-F964-43ED-A663-015400ED85DB}" type="slidenum">
              <a:rPr lang="en-US" smtClean="0"/>
              <a:pPr/>
              <a:t>8</a:t>
            </a:fld>
            <a:endParaRPr lang="en-US"/>
          </a:p>
        </p:txBody>
      </p:sp>
      <p:pic>
        <p:nvPicPr>
          <p:cNvPr id="9" name="Obrázek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506" y="2009586"/>
            <a:ext cx="701476" cy="381447"/>
          </a:xfrm>
          <a:prstGeom prst="rect">
            <a:avLst/>
          </a:prstGeom>
        </p:spPr>
      </p:pic>
      <p:pic>
        <p:nvPicPr>
          <p:cNvPr id="10" name="Obrázek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5485" y="2026605"/>
            <a:ext cx="738884" cy="325329"/>
          </a:xfrm>
          <a:prstGeom prst="rect">
            <a:avLst/>
          </a:prstGeom>
        </p:spPr>
      </p:pic>
      <p:pic>
        <p:nvPicPr>
          <p:cNvPr id="11" name="Obrázek 10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23" t="12506" r="7122" b="14487"/>
          <a:stretch/>
        </p:blipFill>
        <p:spPr>
          <a:xfrm>
            <a:off x="7289261" y="1696181"/>
            <a:ext cx="690193" cy="404143"/>
          </a:xfrm>
          <a:prstGeom prst="rect">
            <a:avLst/>
          </a:prstGeom>
        </p:spPr>
      </p:pic>
      <p:pic>
        <p:nvPicPr>
          <p:cNvPr id="12" name="Obrázek 1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7369" y="3949501"/>
            <a:ext cx="557964" cy="553276"/>
          </a:xfrm>
          <a:prstGeom prst="rect">
            <a:avLst/>
          </a:prstGeom>
        </p:spPr>
      </p:pic>
      <p:pic>
        <p:nvPicPr>
          <p:cNvPr id="13" name="Obrázek 1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857" y="5070345"/>
            <a:ext cx="806405" cy="236119"/>
          </a:xfrm>
          <a:prstGeom prst="rect">
            <a:avLst/>
          </a:prstGeom>
        </p:spPr>
      </p:pic>
      <p:pic>
        <p:nvPicPr>
          <p:cNvPr id="14" name="Obrázek 13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9260" y="5290660"/>
            <a:ext cx="628666" cy="628666"/>
          </a:xfrm>
          <a:prstGeom prst="rect">
            <a:avLst/>
          </a:prstGeom>
        </p:spPr>
      </p:pic>
      <p:pic>
        <p:nvPicPr>
          <p:cNvPr id="15" name="Obrázek 14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3683" y="2999633"/>
            <a:ext cx="421598" cy="636883"/>
          </a:xfrm>
          <a:prstGeom prst="rect">
            <a:avLst/>
          </a:prstGeom>
        </p:spPr>
      </p:pic>
      <p:pic>
        <p:nvPicPr>
          <p:cNvPr id="16" name="Obrázek 15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862" y="3080262"/>
            <a:ext cx="694409" cy="487739"/>
          </a:xfrm>
          <a:prstGeom prst="rect">
            <a:avLst/>
          </a:prstGeom>
        </p:spPr>
      </p:pic>
      <p:pic>
        <p:nvPicPr>
          <p:cNvPr id="18" name="Obrázek 17"/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02" t="1" r="14442" b="-846"/>
          <a:stretch/>
        </p:blipFill>
        <p:spPr>
          <a:xfrm>
            <a:off x="5525871" y="1747856"/>
            <a:ext cx="745397" cy="323645"/>
          </a:xfrm>
          <a:prstGeom prst="rect">
            <a:avLst/>
          </a:prstGeom>
        </p:spPr>
      </p:pic>
      <p:pic>
        <p:nvPicPr>
          <p:cNvPr id="19" name="Obrázek 18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5478" y="3184013"/>
            <a:ext cx="835088" cy="236308"/>
          </a:xfrm>
          <a:prstGeom prst="rect">
            <a:avLst/>
          </a:prstGeom>
        </p:spPr>
      </p:pic>
      <p:pic>
        <p:nvPicPr>
          <p:cNvPr id="20" name="Obrázek 19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7450" y="3140469"/>
            <a:ext cx="827325" cy="320080"/>
          </a:xfrm>
          <a:prstGeom prst="rect">
            <a:avLst/>
          </a:prstGeom>
        </p:spPr>
      </p:pic>
      <p:pic>
        <p:nvPicPr>
          <p:cNvPr id="21" name="Obrázek 20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1334" y="5482010"/>
            <a:ext cx="780139" cy="233645"/>
          </a:xfrm>
          <a:prstGeom prst="rect">
            <a:avLst/>
          </a:prstGeom>
        </p:spPr>
      </p:pic>
      <p:pic>
        <p:nvPicPr>
          <p:cNvPr id="22" name="Obrázek 21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1840" y="4502564"/>
            <a:ext cx="789340" cy="201606"/>
          </a:xfrm>
          <a:prstGeom prst="rect">
            <a:avLst/>
          </a:prstGeom>
        </p:spPr>
      </p:pic>
      <p:pic>
        <p:nvPicPr>
          <p:cNvPr id="23" name="Obrázek 22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5070" y="5013914"/>
            <a:ext cx="796291" cy="333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25283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CONTACT INFO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488233"/>
            <a:ext cx="3086100" cy="365125"/>
          </a:xfrm>
        </p:spPr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cs-CZ"/>
              <a:t>- www.eensulate.eu -</a:t>
            </a:r>
            <a:endParaRPr lang="en-US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3A8B71-D148-4100-9CFB-907056E15D98}" type="datetime3">
              <a:rPr lang="en-US" smtClean="0"/>
              <a:t>8 February 2017</a:t>
            </a:fld>
            <a:endParaRPr lang="en-US"/>
          </a:p>
        </p:txBody>
      </p:sp>
      <p:sp>
        <p:nvSpPr>
          <p:cNvPr id="8" name="Zástupný symbol pro číslo snímku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6FB9BD-F964-43ED-A663-015400ED85DB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9" name="Rectangle 16"/>
          <p:cNvSpPr/>
          <p:nvPr/>
        </p:nvSpPr>
        <p:spPr>
          <a:xfrm>
            <a:off x="628650" y="1789027"/>
            <a:ext cx="7482417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GB"/>
          </a:p>
          <a:p>
            <a:pPr marL="285750" indent="-285750" algn="just">
              <a:buClr>
                <a:schemeClr val="tx2"/>
              </a:buClr>
              <a:buSzPct val="140000"/>
              <a:buFont typeface="Wingdings" panose="05000000000000000000" pitchFamily="2" charset="2"/>
              <a:buChar char="§"/>
            </a:pPr>
            <a:r>
              <a:rPr lang="cs-CZ"/>
              <a:t> </a:t>
            </a:r>
            <a:r>
              <a:rPr lang="en-GB"/>
              <a:t>For further project information please contact:</a:t>
            </a:r>
            <a:endParaRPr lang="cs-CZ"/>
          </a:p>
          <a:p>
            <a:pPr algn="just">
              <a:buClr>
                <a:schemeClr val="tx2"/>
              </a:buClr>
              <a:buSzPct val="140000"/>
            </a:pPr>
            <a:endParaRPr lang="en-GB"/>
          </a:p>
          <a:p>
            <a:r>
              <a:rPr lang="cs-CZ" b="1"/>
              <a:t>					</a:t>
            </a:r>
            <a:r>
              <a:rPr lang="en-US" b="1"/>
              <a:t>Daniela RECCARDO</a:t>
            </a:r>
            <a:endParaRPr lang="cs-CZ" b="1"/>
          </a:p>
          <a:p>
            <a:r>
              <a:rPr lang="cs-CZ"/>
              <a:t>					</a:t>
            </a:r>
            <a:r>
              <a:rPr lang="en-US"/>
              <a:t>Project Coordinator</a:t>
            </a:r>
            <a:br>
              <a:rPr lang="en-US"/>
            </a:br>
            <a:r>
              <a:rPr lang="cs-CZ"/>
              <a:t>					</a:t>
            </a:r>
            <a:r>
              <a:rPr lang="en-US"/>
              <a:t>D'Appolonia S. p. A.</a:t>
            </a:r>
          </a:p>
          <a:p>
            <a:r>
              <a:rPr lang="cs-CZ"/>
              <a:t>					</a:t>
            </a:r>
            <a:r>
              <a:rPr lang="en-US"/>
              <a:t>+39 010 3628148</a:t>
            </a:r>
            <a:br>
              <a:rPr lang="en-US"/>
            </a:br>
            <a:r>
              <a:rPr lang="cs-CZ"/>
              <a:t>					</a:t>
            </a:r>
            <a:r>
              <a:rPr lang="en-US">
                <a:hlinkClick r:id="rId2"/>
              </a:rPr>
              <a:t>daniela.reccardo@dappolonia.it</a:t>
            </a:r>
            <a:endParaRPr lang="en-US"/>
          </a:p>
          <a:p>
            <a:pPr algn="just">
              <a:buClr>
                <a:schemeClr val="tx2"/>
              </a:buClr>
              <a:buSzPct val="140000"/>
            </a:pPr>
            <a:endParaRPr lang="cs-CZ"/>
          </a:p>
          <a:p>
            <a:pPr algn="just">
              <a:buClr>
                <a:schemeClr val="tx2"/>
              </a:buClr>
              <a:buSzPct val="140000"/>
            </a:pPr>
            <a:endParaRPr lang="en-GB"/>
          </a:p>
          <a:p>
            <a:r>
              <a:rPr lang="en-GB"/>
              <a:t>			</a:t>
            </a:r>
            <a:r>
              <a:rPr lang="cs-CZ"/>
              <a:t>		</a:t>
            </a:r>
            <a:r>
              <a:rPr lang="en-GB">
                <a:hlinkClick r:id="rId3"/>
              </a:rPr>
              <a:t>www.eensulate.eu</a:t>
            </a:r>
            <a:endParaRPr lang="cs-CZ"/>
          </a:p>
          <a:p>
            <a:endParaRPr lang="cs-CZ"/>
          </a:p>
          <a:p>
            <a:pPr marL="285750" indent="-285750" algn="just">
              <a:buClr>
                <a:schemeClr val="tx2"/>
              </a:buClr>
              <a:buSzPct val="140000"/>
              <a:buFont typeface="Wingdings" panose="05000000000000000000" pitchFamily="2" charset="2"/>
              <a:buChar char="§"/>
            </a:pPr>
            <a:r>
              <a:rPr lang="cs-CZ"/>
              <a:t>F</a:t>
            </a:r>
            <a:r>
              <a:rPr lang="en-GB"/>
              <a:t>o</a:t>
            </a:r>
            <a:r>
              <a:rPr lang="cs-CZ"/>
              <a:t>l</a:t>
            </a:r>
            <a:r>
              <a:rPr lang="en-GB"/>
              <a:t>low project latest news on social network profiles:</a:t>
            </a:r>
            <a:endParaRPr lang="en-GB" dirty="0"/>
          </a:p>
        </p:txBody>
      </p:sp>
      <p:pic>
        <p:nvPicPr>
          <p:cNvPr id="2" name="Obrázek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2920" y="3825598"/>
            <a:ext cx="1564213" cy="1560173"/>
          </a:xfrm>
          <a:prstGeom prst="rect">
            <a:avLst/>
          </a:prstGeom>
        </p:spPr>
      </p:pic>
      <p:pic>
        <p:nvPicPr>
          <p:cNvPr id="4" name="Obrázek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31125" y="2512866"/>
            <a:ext cx="1746133" cy="1491867"/>
          </a:xfrm>
          <a:prstGeom prst="rect">
            <a:avLst/>
          </a:prstGeom>
        </p:spPr>
      </p:pic>
      <p:pic>
        <p:nvPicPr>
          <p:cNvPr id="6" name="Obrázek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78717" y="5569434"/>
            <a:ext cx="625650" cy="624033"/>
          </a:xfrm>
          <a:prstGeom prst="rect">
            <a:avLst/>
          </a:prstGeom>
        </p:spPr>
      </p:pic>
      <p:pic>
        <p:nvPicPr>
          <p:cNvPr id="20" name="Obrázek 1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67464" y="5561444"/>
            <a:ext cx="628650" cy="627025"/>
          </a:xfrm>
          <a:prstGeom prst="rect">
            <a:avLst/>
          </a:prstGeom>
        </p:spPr>
      </p:pic>
      <p:pic>
        <p:nvPicPr>
          <p:cNvPr id="21" name="Obrázek 2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01963" y="5563084"/>
            <a:ext cx="655993" cy="654297"/>
          </a:xfrm>
          <a:prstGeom prst="rect">
            <a:avLst/>
          </a:prstGeom>
        </p:spPr>
      </p:pic>
      <p:pic>
        <p:nvPicPr>
          <p:cNvPr id="22" name="Obrázek 2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510216" y="5550099"/>
            <a:ext cx="651399" cy="649717"/>
          </a:xfrm>
          <a:prstGeom prst="rect">
            <a:avLst/>
          </a:prstGeom>
        </p:spPr>
      </p:pic>
      <p:pic>
        <p:nvPicPr>
          <p:cNvPr id="23" name="Obrázek 22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785191" y="5534725"/>
            <a:ext cx="659151" cy="690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96661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2"/>
          <p:cNvSpPr txBox="1">
            <a:spLocks/>
          </p:cNvSpPr>
          <p:nvPr/>
        </p:nvSpPr>
        <p:spPr>
          <a:xfrm>
            <a:off x="5429983" y="3761781"/>
            <a:ext cx="3105150" cy="5419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GB" b="1" i="1" dirty="0">
                <a:solidFill>
                  <a:schemeClr val="tx2">
                    <a:lumMod val="50000"/>
                  </a:schemeClr>
                </a:solidFill>
              </a:rPr>
              <a:t>Presenter name</a:t>
            </a: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5429983" y="4028895"/>
            <a:ext cx="3105150" cy="42667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000" i="1">
                <a:solidFill>
                  <a:schemeClr val="tx2">
                    <a:lumMod val="50000"/>
                  </a:schemeClr>
                </a:solidFill>
              </a:rPr>
              <a:t>Company</a:t>
            </a:r>
            <a:endParaRPr lang="en-GB" sz="2000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0" y="2812485"/>
            <a:ext cx="9144000" cy="9360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cs-CZ" sz="4600" b="1">
                <a:solidFill>
                  <a:schemeClr val="accent1">
                    <a:lumMod val="50000"/>
                  </a:schemeClr>
                </a:solidFill>
                <a:latin typeface="+mn-lt"/>
              </a:rPr>
              <a:t>THANK YOU FOR ATTENTION! </a:t>
            </a:r>
            <a:endParaRPr lang="en-GB" sz="4600" b="1" dirty="0">
              <a:solidFill>
                <a:schemeClr val="accent1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5429983" y="4357554"/>
            <a:ext cx="3105150" cy="42667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-CZ" sz="2000" i="1">
                <a:solidFill>
                  <a:schemeClr val="tx2">
                    <a:lumMod val="50000"/>
                  </a:schemeClr>
                </a:solidFill>
              </a:rPr>
              <a:t>Email</a:t>
            </a:r>
            <a:endParaRPr lang="en-GB" sz="2000" i="1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3983399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Office">
  <a:themeElements>
    <a:clrScheme name="Motiv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Motiv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tiv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8804</TotalTime>
  <Words>330</Words>
  <Application>Microsoft Office PowerPoint</Application>
  <PresentationFormat>Předvádění na obrazovce (4:3)</PresentationFormat>
  <Paragraphs>82</Paragraphs>
  <Slides>10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4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Wingdings</vt:lpstr>
      <vt:lpstr>Motiv Office</vt:lpstr>
      <vt:lpstr>EENSULATE project presentation</vt:lpstr>
      <vt:lpstr>EENSULATE PROJECT</vt:lpstr>
      <vt:lpstr>INTRODUCTION</vt:lpstr>
      <vt:lpstr>OBJECTIVES</vt:lpstr>
      <vt:lpstr>CONCEPT</vt:lpstr>
      <vt:lpstr>KEY PRODUCTS</vt:lpstr>
      <vt:lpstr>DEMOSITE</vt:lpstr>
      <vt:lpstr>PARTNERS</vt:lpstr>
      <vt:lpstr>CONTACT INFO</vt:lpstr>
      <vt:lpstr>Prezentace aplikace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E2VENT project presentation</dc:title>
  <dc:creator>Fénix Laptop 01</dc:creator>
  <cp:lastModifiedBy>Fénix Laptop 01</cp:lastModifiedBy>
  <cp:revision>143</cp:revision>
  <dcterms:created xsi:type="dcterms:W3CDTF">2017-01-05T12:35:50Z</dcterms:created>
  <dcterms:modified xsi:type="dcterms:W3CDTF">2017-02-08T14:17:21Z</dcterms:modified>
</cp:coreProperties>
</file>